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11" autoAdjust="0"/>
    <p:restoredTop sz="94660"/>
  </p:normalViewPr>
  <p:slideViewPr>
    <p:cSldViewPr snapToGrid="0">
      <p:cViewPr varScale="1">
        <p:scale>
          <a:sx n="41" d="100"/>
          <a:sy n="41" d="100"/>
        </p:scale>
        <p:origin x="74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0D66-F9AD-4BD6-A981-D8309FD38A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IQ"/>
          </a:p>
        </p:txBody>
      </p:sp>
      <p:sp>
        <p:nvSpPr>
          <p:cNvPr id="3" name="Subtitle 2">
            <a:extLst>
              <a:ext uri="{FF2B5EF4-FFF2-40B4-BE49-F238E27FC236}">
                <a16:creationId xmlns:a16="http://schemas.microsoft.com/office/drawing/2014/main" id="{AF8EFF2C-959A-4214-9625-FF8596D756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IQ"/>
          </a:p>
        </p:txBody>
      </p:sp>
      <p:sp>
        <p:nvSpPr>
          <p:cNvPr id="4" name="Date Placeholder 3">
            <a:extLst>
              <a:ext uri="{FF2B5EF4-FFF2-40B4-BE49-F238E27FC236}">
                <a16:creationId xmlns:a16="http://schemas.microsoft.com/office/drawing/2014/main" id="{95416F8D-B9AA-4976-8CEE-59088E963BD7}"/>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CD479F81-8BB5-4094-8F9D-66061F681F0A}"/>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1E429B3B-19FC-4D46-A94B-0B2E32B833A1}"/>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289926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1BB20-90B1-4E8E-9423-7E15136C3739}"/>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86C3670C-91C4-49EC-A91B-0C9B2BDE9C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5C91F0F0-EE2B-455B-A609-62DA78E22EF7}"/>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303D29A3-E2E4-4AE6-8940-A1EC3D815DE8}"/>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9131C5F7-6CF1-4386-BE72-33229E384DF5}"/>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191811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20778-62E2-48E6-859E-BDE407811D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IQ"/>
          </a:p>
        </p:txBody>
      </p:sp>
      <p:sp>
        <p:nvSpPr>
          <p:cNvPr id="3" name="Text Placeholder 2">
            <a:extLst>
              <a:ext uri="{FF2B5EF4-FFF2-40B4-BE49-F238E27FC236}">
                <a16:creationId xmlns:a16="http://schemas.microsoft.com/office/drawing/2014/main" id="{A4570BFD-C01F-4C8E-BC25-EC5B8EE243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9DD546-020E-4EDC-A27E-7B10DB7344AA}"/>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880D7876-872B-4D66-8EE0-0672884C2F19}"/>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94D6EEFD-70A6-4992-8AD7-358A2C6714DB}"/>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4235026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408DC-1D66-4DB3-93EC-A828310DD5DA}"/>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88249F5F-1676-4C7A-A7C2-710C5D6015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Content Placeholder 3">
            <a:extLst>
              <a:ext uri="{FF2B5EF4-FFF2-40B4-BE49-F238E27FC236}">
                <a16:creationId xmlns:a16="http://schemas.microsoft.com/office/drawing/2014/main" id="{0335A98B-ED47-42CD-B00A-400A5D2BC3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Date Placeholder 4">
            <a:extLst>
              <a:ext uri="{FF2B5EF4-FFF2-40B4-BE49-F238E27FC236}">
                <a16:creationId xmlns:a16="http://schemas.microsoft.com/office/drawing/2014/main" id="{1FE31CCA-3191-4984-A4C1-7DD4A16E5EA8}"/>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6" name="Footer Placeholder 5">
            <a:extLst>
              <a:ext uri="{FF2B5EF4-FFF2-40B4-BE49-F238E27FC236}">
                <a16:creationId xmlns:a16="http://schemas.microsoft.com/office/drawing/2014/main" id="{23D1E96F-9101-4C7B-BEA5-36D6DEFB355E}"/>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3850B6D4-3B15-464C-BB65-BA26609CD60D}"/>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1800291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90EC-E082-4D81-A893-A9CC4FEB09D0}"/>
              </a:ext>
            </a:extLst>
          </p:cNvPr>
          <p:cNvSpPr>
            <a:spLocks noGrp="1"/>
          </p:cNvSpPr>
          <p:nvPr>
            <p:ph type="title"/>
          </p:nvPr>
        </p:nvSpPr>
        <p:spPr>
          <a:xfrm>
            <a:off x="839788" y="365125"/>
            <a:ext cx="10515600" cy="1325563"/>
          </a:xfrm>
        </p:spPr>
        <p:txBody>
          <a:bodyPr/>
          <a:lstStyle/>
          <a:p>
            <a:r>
              <a:rPr lang="en-US"/>
              <a:t>Click to edit Master title style</a:t>
            </a:r>
            <a:endParaRPr lang="ar-IQ"/>
          </a:p>
        </p:txBody>
      </p:sp>
      <p:sp>
        <p:nvSpPr>
          <p:cNvPr id="3" name="Text Placeholder 2">
            <a:extLst>
              <a:ext uri="{FF2B5EF4-FFF2-40B4-BE49-F238E27FC236}">
                <a16:creationId xmlns:a16="http://schemas.microsoft.com/office/drawing/2014/main" id="{D83563AA-11C8-4373-A5EA-3A2392A0DF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657303-5068-4B84-B9E5-E352FE739F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Text Placeholder 4">
            <a:extLst>
              <a:ext uri="{FF2B5EF4-FFF2-40B4-BE49-F238E27FC236}">
                <a16:creationId xmlns:a16="http://schemas.microsoft.com/office/drawing/2014/main" id="{2249820C-847D-4CB1-B787-6EE1862474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5B5A0C-C258-4E94-AC27-C72C740C2D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7" name="Date Placeholder 6">
            <a:extLst>
              <a:ext uri="{FF2B5EF4-FFF2-40B4-BE49-F238E27FC236}">
                <a16:creationId xmlns:a16="http://schemas.microsoft.com/office/drawing/2014/main" id="{1B11701D-D4DD-486C-9F08-7B2FE31F0286}"/>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8" name="Footer Placeholder 7">
            <a:extLst>
              <a:ext uri="{FF2B5EF4-FFF2-40B4-BE49-F238E27FC236}">
                <a16:creationId xmlns:a16="http://schemas.microsoft.com/office/drawing/2014/main" id="{38747D76-A1B2-44E0-B906-16971BE61300}"/>
              </a:ext>
            </a:extLst>
          </p:cNvPr>
          <p:cNvSpPr>
            <a:spLocks noGrp="1"/>
          </p:cNvSpPr>
          <p:nvPr>
            <p:ph type="ftr" sz="quarter" idx="11"/>
          </p:nvPr>
        </p:nvSpPr>
        <p:spPr/>
        <p:txBody>
          <a:bodyPr/>
          <a:lstStyle/>
          <a:p>
            <a:endParaRPr lang="ar-IQ"/>
          </a:p>
        </p:txBody>
      </p:sp>
      <p:sp>
        <p:nvSpPr>
          <p:cNvPr id="9" name="Slide Number Placeholder 8">
            <a:extLst>
              <a:ext uri="{FF2B5EF4-FFF2-40B4-BE49-F238E27FC236}">
                <a16:creationId xmlns:a16="http://schemas.microsoft.com/office/drawing/2014/main" id="{C2377FB5-4394-4254-8FFB-321F66A4201B}"/>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68549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3085-8DB1-4E1F-A9FC-57B1C26ED3EB}"/>
              </a:ext>
            </a:extLst>
          </p:cNvPr>
          <p:cNvSpPr>
            <a:spLocks noGrp="1"/>
          </p:cNvSpPr>
          <p:nvPr>
            <p:ph type="title"/>
          </p:nvPr>
        </p:nvSpPr>
        <p:spPr/>
        <p:txBody>
          <a:bodyPr/>
          <a:lstStyle/>
          <a:p>
            <a:r>
              <a:rPr lang="en-US"/>
              <a:t>Click to edit Master title style</a:t>
            </a:r>
            <a:endParaRPr lang="ar-IQ"/>
          </a:p>
        </p:txBody>
      </p:sp>
      <p:sp>
        <p:nvSpPr>
          <p:cNvPr id="3" name="Date Placeholder 2">
            <a:extLst>
              <a:ext uri="{FF2B5EF4-FFF2-40B4-BE49-F238E27FC236}">
                <a16:creationId xmlns:a16="http://schemas.microsoft.com/office/drawing/2014/main" id="{5F5E5DCF-CE37-4F68-9D49-D3B8C308735B}"/>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4" name="Footer Placeholder 3">
            <a:extLst>
              <a:ext uri="{FF2B5EF4-FFF2-40B4-BE49-F238E27FC236}">
                <a16:creationId xmlns:a16="http://schemas.microsoft.com/office/drawing/2014/main" id="{D4343F16-FFD4-4A8A-AB4B-87EB4C33DF85}"/>
              </a:ext>
            </a:extLst>
          </p:cNvPr>
          <p:cNvSpPr>
            <a:spLocks noGrp="1"/>
          </p:cNvSpPr>
          <p:nvPr>
            <p:ph type="ftr" sz="quarter" idx="11"/>
          </p:nvPr>
        </p:nvSpPr>
        <p:spPr/>
        <p:txBody>
          <a:bodyPr/>
          <a:lstStyle/>
          <a:p>
            <a:endParaRPr lang="ar-IQ"/>
          </a:p>
        </p:txBody>
      </p:sp>
      <p:sp>
        <p:nvSpPr>
          <p:cNvPr id="5" name="Slide Number Placeholder 4">
            <a:extLst>
              <a:ext uri="{FF2B5EF4-FFF2-40B4-BE49-F238E27FC236}">
                <a16:creationId xmlns:a16="http://schemas.microsoft.com/office/drawing/2014/main" id="{5114DAA1-8A2F-4BF0-8BC4-6378DA1D2050}"/>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23719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8FD88E-F7F9-4600-A34F-A60C0F85CB1D}"/>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3" name="Footer Placeholder 2">
            <a:extLst>
              <a:ext uri="{FF2B5EF4-FFF2-40B4-BE49-F238E27FC236}">
                <a16:creationId xmlns:a16="http://schemas.microsoft.com/office/drawing/2014/main" id="{DAE9DDF4-B4EA-4AD5-8399-203F0A798BCF}"/>
              </a:ext>
            </a:extLst>
          </p:cNvPr>
          <p:cNvSpPr>
            <a:spLocks noGrp="1"/>
          </p:cNvSpPr>
          <p:nvPr>
            <p:ph type="ftr" sz="quarter" idx="11"/>
          </p:nvPr>
        </p:nvSpPr>
        <p:spPr/>
        <p:txBody>
          <a:bodyPr/>
          <a:lstStyle/>
          <a:p>
            <a:endParaRPr lang="ar-IQ"/>
          </a:p>
        </p:txBody>
      </p:sp>
      <p:sp>
        <p:nvSpPr>
          <p:cNvPr id="4" name="Slide Number Placeholder 3">
            <a:extLst>
              <a:ext uri="{FF2B5EF4-FFF2-40B4-BE49-F238E27FC236}">
                <a16:creationId xmlns:a16="http://schemas.microsoft.com/office/drawing/2014/main" id="{A79E97D2-20D6-4FEB-89A9-E06C6A804244}"/>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92070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40C0-69B2-4E57-ADA2-A8806462B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Content Placeholder 2">
            <a:extLst>
              <a:ext uri="{FF2B5EF4-FFF2-40B4-BE49-F238E27FC236}">
                <a16:creationId xmlns:a16="http://schemas.microsoft.com/office/drawing/2014/main" id="{076D6605-46E6-487F-A9A9-E7ED03F85F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Text Placeholder 3">
            <a:extLst>
              <a:ext uri="{FF2B5EF4-FFF2-40B4-BE49-F238E27FC236}">
                <a16:creationId xmlns:a16="http://schemas.microsoft.com/office/drawing/2014/main" id="{D3524315-3754-4287-A6D6-7A04BE5631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1566D4-0CC1-469A-A2CB-877AD5824513}"/>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6" name="Footer Placeholder 5">
            <a:extLst>
              <a:ext uri="{FF2B5EF4-FFF2-40B4-BE49-F238E27FC236}">
                <a16:creationId xmlns:a16="http://schemas.microsoft.com/office/drawing/2014/main" id="{CC3A7054-5D35-4B9B-B139-A4AC7791790E}"/>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82ED67FA-DC04-4C4E-B566-8F1D7878F239}"/>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326248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7D96-07FE-4503-8849-BB892B588F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Picture Placeholder 2">
            <a:extLst>
              <a:ext uri="{FF2B5EF4-FFF2-40B4-BE49-F238E27FC236}">
                <a16:creationId xmlns:a16="http://schemas.microsoft.com/office/drawing/2014/main" id="{B3CC1BE1-E3D3-434D-AAD4-615AECABF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a:extLst>
              <a:ext uri="{FF2B5EF4-FFF2-40B4-BE49-F238E27FC236}">
                <a16:creationId xmlns:a16="http://schemas.microsoft.com/office/drawing/2014/main" id="{0BBC2160-B9A2-48C9-AADB-DD52AEA36F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719473-7B78-4A19-884B-A8ACE8C918B4}"/>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6" name="Footer Placeholder 5">
            <a:extLst>
              <a:ext uri="{FF2B5EF4-FFF2-40B4-BE49-F238E27FC236}">
                <a16:creationId xmlns:a16="http://schemas.microsoft.com/office/drawing/2014/main" id="{E06481BB-2D55-48D6-A269-616EC9B4B8CC}"/>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912A6519-20A3-402A-88E4-54AF05EC2F34}"/>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504981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B452-BFA1-49D7-AA3D-606070859A6F}"/>
              </a:ext>
            </a:extLst>
          </p:cNvPr>
          <p:cNvSpPr>
            <a:spLocks noGrp="1"/>
          </p:cNvSpPr>
          <p:nvPr>
            <p:ph type="title"/>
          </p:nvPr>
        </p:nvSpPr>
        <p:spPr/>
        <p:txBody>
          <a:bodyPr/>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10228E74-655D-44B5-A253-BBA49E7AA5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CA7A998C-B3F6-488A-A54D-9CE41C1839DB}"/>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2D99895B-E5DA-4D03-A4DA-35BFA53B27BA}"/>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8379D2EC-E4F9-499E-965C-64FBEDCAD1B6}"/>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95424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ACC252-4724-4A9A-BCCB-1D458E516F8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0B1F7B5C-F171-4E1F-86EC-0C76D861B3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AB51EB9D-0F54-46A4-9CE0-BD313E04E0EC}"/>
              </a:ext>
            </a:extLst>
          </p:cNvPr>
          <p:cNvSpPr>
            <a:spLocks noGrp="1"/>
          </p:cNvSpPr>
          <p:nvPr>
            <p:ph type="dt" sz="half" idx="10"/>
          </p:nvPr>
        </p:nvSpPr>
        <p:spPr/>
        <p:txBody>
          <a:body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3A2729E9-8E6A-46DF-9206-009D4FD5AB03}"/>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C341A82D-1232-48E2-BB91-4BB28EC8D30E}"/>
              </a:ext>
            </a:extLst>
          </p:cNvPr>
          <p:cNvSpPr>
            <a:spLocks noGrp="1"/>
          </p:cNvSpPr>
          <p:nvPr>
            <p:ph type="sldNum" sz="quarter" idx="12"/>
          </p:nvPr>
        </p:nvSpPr>
        <p:spPr/>
        <p:txBody>
          <a:bodyPr/>
          <a:lstStyle/>
          <a:p>
            <a:fld id="{9626F169-572B-49A1-A7A3-B2A850CCC043}" type="slidenum">
              <a:rPr lang="ar-IQ" smtClean="0"/>
              <a:t>‹#›</a:t>
            </a:fld>
            <a:endParaRPr lang="ar-IQ"/>
          </a:p>
        </p:txBody>
      </p:sp>
    </p:spTree>
    <p:extLst>
      <p:ext uri="{BB962C8B-B14F-4D97-AF65-F5344CB8AC3E}">
        <p14:creationId xmlns:p14="http://schemas.microsoft.com/office/powerpoint/2010/main" val="2727627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42B491-572D-4F20-8155-9A4BC136FD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IQ"/>
          </a:p>
        </p:txBody>
      </p:sp>
      <p:sp>
        <p:nvSpPr>
          <p:cNvPr id="3" name="Text Placeholder 2">
            <a:extLst>
              <a:ext uri="{FF2B5EF4-FFF2-40B4-BE49-F238E27FC236}">
                <a16:creationId xmlns:a16="http://schemas.microsoft.com/office/drawing/2014/main" id="{054C2FDA-A3E7-4E74-9CF5-680C314D48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F305C2D7-10A8-4BB1-922F-98D0845F3B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E1046-B8CB-4DEE-9E91-84567E42D8C7}" type="datetimeFigureOut">
              <a:rPr lang="ar-IQ" smtClean="0"/>
              <a:t>27/04/1448</a:t>
            </a:fld>
            <a:endParaRPr lang="ar-IQ"/>
          </a:p>
        </p:txBody>
      </p:sp>
      <p:sp>
        <p:nvSpPr>
          <p:cNvPr id="5" name="Footer Placeholder 4">
            <a:extLst>
              <a:ext uri="{FF2B5EF4-FFF2-40B4-BE49-F238E27FC236}">
                <a16:creationId xmlns:a16="http://schemas.microsoft.com/office/drawing/2014/main" id="{1726A315-6CCA-45D0-94F5-6B15BD41DF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IQ"/>
          </a:p>
        </p:txBody>
      </p:sp>
      <p:sp>
        <p:nvSpPr>
          <p:cNvPr id="6" name="Slide Number Placeholder 5">
            <a:extLst>
              <a:ext uri="{FF2B5EF4-FFF2-40B4-BE49-F238E27FC236}">
                <a16:creationId xmlns:a16="http://schemas.microsoft.com/office/drawing/2014/main" id="{F6CEB4DA-1816-4A48-80E9-0872F7CD08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6F169-572B-49A1-A7A3-B2A850CCC043}" type="slidenum">
              <a:rPr lang="ar-IQ" smtClean="0"/>
              <a:t>‹#›</a:t>
            </a:fld>
            <a:endParaRPr lang="ar-IQ"/>
          </a:p>
        </p:txBody>
      </p:sp>
    </p:spTree>
    <p:extLst>
      <p:ext uri="{BB962C8B-B14F-4D97-AF65-F5344CB8AC3E}">
        <p14:creationId xmlns:p14="http://schemas.microsoft.com/office/powerpoint/2010/main" val="582541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AC2F-DB48-4BDB-99E0-BF631B834BB8}"/>
              </a:ext>
            </a:extLst>
          </p:cNvPr>
          <p:cNvSpPr>
            <a:spLocks noGrp="1"/>
          </p:cNvSpPr>
          <p:nvPr>
            <p:ph type="ctrTitle"/>
          </p:nvPr>
        </p:nvSpPr>
        <p:spPr/>
        <p:txBody>
          <a:bodyPr>
            <a:normAutofit/>
          </a:bodyPr>
          <a:lstStyle/>
          <a:p>
            <a:pPr algn="l"/>
            <a:r>
              <a:rPr lang="ar-IQ" sz="4000" dirty="0"/>
              <a:t>الفكر اليوناني قبل طاليس " هوميروس </a:t>
            </a:r>
            <a:r>
              <a:rPr lang="ar-IQ" sz="4000" dirty="0" err="1"/>
              <a:t>وهزيود</a:t>
            </a:r>
            <a:r>
              <a:rPr lang="ar-IQ" sz="4000" dirty="0"/>
              <a:t>" </a:t>
            </a:r>
            <a:br>
              <a:rPr lang="ar-IQ" sz="4000" dirty="0"/>
            </a:br>
            <a:r>
              <a:rPr lang="ar-IQ" sz="4000" dirty="0"/>
              <a:t> أ.د. مها عيسى فتاح العبدالله</a:t>
            </a:r>
            <a:br>
              <a:rPr lang="ar-IQ" sz="4000" dirty="0"/>
            </a:br>
            <a:r>
              <a:rPr lang="ar-IQ" sz="4000" dirty="0"/>
              <a:t>  2026            </a:t>
            </a:r>
          </a:p>
        </p:txBody>
      </p:sp>
      <p:sp>
        <p:nvSpPr>
          <p:cNvPr id="3" name="Subtitle 2">
            <a:extLst>
              <a:ext uri="{FF2B5EF4-FFF2-40B4-BE49-F238E27FC236}">
                <a16:creationId xmlns:a16="http://schemas.microsoft.com/office/drawing/2014/main" id="{B4A768EB-FFB0-4278-A9B7-16C9BE94444D}"/>
              </a:ext>
            </a:extLst>
          </p:cNvPr>
          <p:cNvSpPr>
            <a:spLocks noGrp="1"/>
          </p:cNvSpPr>
          <p:nvPr>
            <p:ph type="subTitle" idx="1"/>
          </p:nvPr>
        </p:nvSpPr>
        <p:spPr/>
        <p:txBody>
          <a:bodyPr>
            <a:noAutofit/>
          </a:bodyPr>
          <a:lstStyle/>
          <a:p>
            <a:pPr algn="just"/>
            <a:r>
              <a:rPr lang="ar-IQ" sz="3600" dirty="0"/>
              <a:t>نحاول في هذه المحاضرة التركيز على الفكر اليوناني الذي سبق ظهور التفكير الفلسفي الذي بدأ مع طاليس في القرن السادس " ق. م " كما أشار لذلك أرسطوطاليس ، مبينا أن التفكير الفلسفي قد ظهر مع طاليس مؤسس المدرسة الأيونية ، وقد أخذ برأيه عدد من الفلاسفة والمفكرين الغربيين .الذين أيدوا ما أكده أرسطوطاليس  وذلك </a:t>
            </a:r>
            <a:r>
              <a:rPr lang="ar-IQ" sz="3600" dirty="0" err="1"/>
              <a:t>لإعتماد</a:t>
            </a:r>
            <a:r>
              <a:rPr lang="ar-IQ" sz="3600" dirty="0"/>
              <a:t> طاليس  على </a:t>
            </a:r>
          </a:p>
        </p:txBody>
      </p:sp>
    </p:spTree>
    <p:extLst>
      <p:ext uri="{BB962C8B-B14F-4D97-AF65-F5344CB8AC3E}">
        <p14:creationId xmlns:p14="http://schemas.microsoft.com/office/powerpoint/2010/main" val="22957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C79AD-3CBA-4491-9581-89189FE32EB4}"/>
              </a:ext>
            </a:extLst>
          </p:cNvPr>
          <p:cNvSpPr>
            <a:spLocks noGrp="1"/>
          </p:cNvSpPr>
          <p:nvPr>
            <p:ph type="title"/>
          </p:nvPr>
        </p:nvSpPr>
        <p:spPr>
          <a:xfrm>
            <a:off x="838200" y="365125"/>
            <a:ext cx="10515599" cy="1325563"/>
          </a:xfrm>
        </p:spPr>
        <p:txBody>
          <a:bodyPr>
            <a:normAutofit fontScale="90000"/>
          </a:bodyPr>
          <a:lstStyle/>
          <a:p>
            <a:r>
              <a:rPr lang="ar-IQ" dirty="0"/>
              <a:t>2                                        </a:t>
            </a:r>
            <a:br>
              <a:rPr lang="ar-IQ" dirty="0"/>
            </a:br>
            <a:r>
              <a:rPr lang="ar-IQ" sz="4000" dirty="0"/>
              <a:t>الفكر اليوناني قبل طاليس "هوميروس </a:t>
            </a:r>
            <a:r>
              <a:rPr lang="ar-IQ" sz="4000" dirty="0" err="1"/>
              <a:t>وهزيود</a:t>
            </a:r>
            <a:r>
              <a:rPr lang="ar-IQ" sz="4000" dirty="0"/>
              <a:t>"</a:t>
            </a:r>
            <a:br>
              <a:rPr lang="ar-IQ" sz="4000" dirty="0"/>
            </a:br>
            <a:r>
              <a:rPr lang="ar-IQ" sz="4000" dirty="0"/>
              <a:t>أ.د. مها عيسى فتاح العبدالله</a:t>
            </a:r>
          </a:p>
        </p:txBody>
      </p:sp>
      <p:sp>
        <p:nvSpPr>
          <p:cNvPr id="3" name="Content Placeholder 2">
            <a:extLst>
              <a:ext uri="{FF2B5EF4-FFF2-40B4-BE49-F238E27FC236}">
                <a16:creationId xmlns:a16="http://schemas.microsoft.com/office/drawing/2014/main" id="{2E1FBE1E-B566-44AA-8538-1A1682579901}"/>
              </a:ext>
            </a:extLst>
          </p:cNvPr>
          <p:cNvSpPr>
            <a:spLocks noGrp="1"/>
          </p:cNvSpPr>
          <p:nvPr>
            <p:ph idx="1"/>
          </p:nvPr>
        </p:nvSpPr>
        <p:spPr/>
        <p:txBody>
          <a:bodyPr>
            <a:normAutofit fontScale="77500" lnSpcReduction="20000"/>
          </a:bodyPr>
          <a:lstStyle/>
          <a:p>
            <a:pPr algn="r"/>
            <a:r>
              <a:rPr lang="ar-IQ" sz="3900" dirty="0"/>
              <a:t>الملاحظة والتجربة  ليثبت أن الماء أصل الأشياء من جانب  والأخذ بالبراهين العقلية المنطقية  من جانب آخر ، فضلا عن ابتعاده عن الخيال والسرد الذي ميز التفكير الأسطوري والديني والخرافي والملحمي . </a:t>
            </a:r>
          </a:p>
          <a:p>
            <a:pPr algn="r"/>
            <a:r>
              <a:rPr lang="ar-IQ" sz="3900" dirty="0"/>
              <a:t>قد يسأل أي شخص لماذا الفلسفة معنية بدراسة التفكير الذي ظهر قبلها ؟</a:t>
            </a:r>
          </a:p>
          <a:p>
            <a:pPr algn="r"/>
            <a:r>
              <a:rPr lang="ar-IQ" sz="3900" dirty="0"/>
              <a:t>إن الإجابة عن هذا السؤال تكشف لنا عن أهمية دراسة التفكير الذي سبق ظهور التفكير الفلسفي ، التفكير العقلي المنطقي الذي ميز الفلسفة . إن دراسة ذلك التفكير يرى فيه بعض المفكرين أنه قد مهد لظهور التفكير الفلسفي ، فالفلسفة </a:t>
            </a:r>
            <a:r>
              <a:rPr lang="ar-IQ" sz="3900" dirty="0" err="1"/>
              <a:t>إمتداد</a:t>
            </a:r>
            <a:r>
              <a:rPr lang="ar-IQ" sz="3900" dirty="0"/>
              <a:t> لمرحلة التفكير الأسطوري فضلا عن ذلك فقد نهلت الفلسفة من التفكير الأسطوري وبنت أنسقتها على دعائمه .</a:t>
            </a:r>
          </a:p>
          <a:p>
            <a:pPr algn="r"/>
            <a:r>
              <a:rPr lang="ar-IQ" sz="3900" dirty="0"/>
              <a:t>لقد أخذت الفلسفة في بداية الأمر الكثير من التفكير الأسطوري ثم واصلت تقدمها الذي هيأ للعقل الإنساني الفرصة ليكشف عن نفسه ويعرف قيمته . وحينما وصل العقل لهذه المرحلة أصبح بإمكانه النظر  إلى الأسطورة نظرة نقد وفحص . </a:t>
            </a:r>
          </a:p>
          <a:p>
            <a:pPr algn="r"/>
            <a:endParaRPr lang="ar-IQ" dirty="0"/>
          </a:p>
        </p:txBody>
      </p:sp>
    </p:spTree>
    <p:extLst>
      <p:ext uri="{BB962C8B-B14F-4D97-AF65-F5344CB8AC3E}">
        <p14:creationId xmlns:p14="http://schemas.microsoft.com/office/powerpoint/2010/main" val="3638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941B6-10AF-46A4-817F-82405C73F61C}"/>
              </a:ext>
            </a:extLst>
          </p:cNvPr>
          <p:cNvSpPr>
            <a:spLocks noGrp="1"/>
          </p:cNvSpPr>
          <p:nvPr>
            <p:ph type="title"/>
          </p:nvPr>
        </p:nvSpPr>
        <p:spPr>
          <a:xfrm>
            <a:off x="838200" y="500062"/>
            <a:ext cx="10515600" cy="1325563"/>
          </a:xfrm>
        </p:spPr>
        <p:txBody>
          <a:bodyPr>
            <a:normAutofit fontScale="90000"/>
          </a:bodyPr>
          <a:lstStyle/>
          <a:p>
            <a:r>
              <a:rPr lang="ar-IQ" dirty="0"/>
              <a:t>       </a:t>
            </a:r>
            <a:br>
              <a:rPr lang="en-US" dirty="0"/>
            </a:br>
            <a:r>
              <a:rPr lang="en-US" dirty="0"/>
              <a:t> </a:t>
            </a:r>
            <a:r>
              <a:rPr lang="ar-IQ" dirty="0"/>
              <a:t>    3                                      </a:t>
            </a:r>
            <a:br>
              <a:rPr lang="ar-IQ" dirty="0"/>
            </a:br>
            <a:r>
              <a:rPr lang="ar-IQ" sz="3600" dirty="0"/>
              <a:t>الفكر اليوناني قبل طاليس " هوميروس </a:t>
            </a:r>
            <a:r>
              <a:rPr lang="ar-IQ" sz="3600" dirty="0" err="1"/>
              <a:t>وهزيود</a:t>
            </a:r>
            <a:r>
              <a:rPr lang="ar-IQ" sz="3600" dirty="0"/>
              <a:t>" </a:t>
            </a:r>
            <a:br>
              <a:rPr lang="ar-IQ" sz="3600" dirty="0"/>
            </a:br>
            <a:r>
              <a:rPr lang="ar-IQ" sz="3600" dirty="0"/>
              <a:t> أ.د. مها عيسى فتاح العبدالله</a:t>
            </a:r>
            <a:br>
              <a:rPr lang="ar-IQ" dirty="0"/>
            </a:br>
            <a:r>
              <a:rPr lang="ar-IQ" dirty="0"/>
              <a:t>                                </a:t>
            </a:r>
          </a:p>
        </p:txBody>
      </p:sp>
      <p:sp>
        <p:nvSpPr>
          <p:cNvPr id="3" name="Content Placeholder 2">
            <a:extLst>
              <a:ext uri="{FF2B5EF4-FFF2-40B4-BE49-F238E27FC236}">
                <a16:creationId xmlns:a16="http://schemas.microsoft.com/office/drawing/2014/main" id="{56D9BB50-6284-4AD0-A188-5AEC05BCD88E}"/>
              </a:ext>
            </a:extLst>
          </p:cNvPr>
          <p:cNvSpPr>
            <a:spLocks noGrp="1"/>
          </p:cNvSpPr>
          <p:nvPr>
            <p:ph idx="1"/>
          </p:nvPr>
        </p:nvSpPr>
        <p:spPr/>
        <p:txBody>
          <a:bodyPr>
            <a:normAutofit/>
          </a:bodyPr>
          <a:lstStyle/>
          <a:p>
            <a:r>
              <a:rPr lang="ar-IQ" sz="3200" dirty="0"/>
              <a:t>فضلا عن ذلك فأن التفكير الفلسفي الذي دشنه طاليس مؤسس المدرسة الأيونية ، وفلاسفة المدارس التي تلت ناقشوا مشكلات مهمة منها على سبيل المثال ، مشكلة بدء الوجود أو نشأة الكون ، وكما نعرف أن هذا الموضوع ظهر أول الأمرة مع شعراء الملاحم والأساطير ، وبصورة خاصة نجد ذلك مع هوميروس</a:t>
            </a:r>
          </a:p>
          <a:p>
            <a:pPr marL="0" indent="0" algn="r">
              <a:buNone/>
            </a:pPr>
            <a:r>
              <a:rPr lang="en-US" sz="3200" dirty="0"/>
              <a:t>              </a:t>
            </a:r>
            <a:r>
              <a:rPr lang="ar-IQ" sz="3200" dirty="0" err="1"/>
              <a:t>وهزيود</a:t>
            </a:r>
            <a:r>
              <a:rPr lang="ar-IQ" sz="3200" dirty="0"/>
              <a:t> قبل أن يتطرق إليه الفلاسفة .  </a:t>
            </a:r>
          </a:p>
          <a:p>
            <a:pPr algn="r"/>
            <a:r>
              <a:rPr lang="ar-IQ" sz="3200" dirty="0"/>
              <a:t>يضاف إلى ذلك أن الفلسفة التي بدأت مع طاليس في القرن السادس "ق.م" لم تبتعد بصورة كلية عن الأسطورة  كما أكد ذلك الفيلسوف نيتشه بقوله : " يبدو أن الفلسفة اليونانية تبدأ بفكرة غريبة الموضوعة القائلة بأن الماء أصل الأشياء "</a:t>
            </a:r>
          </a:p>
        </p:txBody>
      </p:sp>
    </p:spTree>
    <p:extLst>
      <p:ext uri="{BB962C8B-B14F-4D97-AF65-F5344CB8AC3E}">
        <p14:creationId xmlns:p14="http://schemas.microsoft.com/office/powerpoint/2010/main" val="394814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B730-E999-453C-84DD-5BC60BD4F2BF}"/>
              </a:ext>
            </a:extLst>
          </p:cNvPr>
          <p:cNvSpPr>
            <a:spLocks noGrp="1"/>
          </p:cNvSpPr>
          <p:nvPr>
            <p:ph type="title"/>
          </p:nvPr>
        </p:nvSpPr>
        <p:spPr>
          <a:xfrm>
            <a:off x="785446" y="271340"/>
            <a:ext cx="10515600" cy="1325563"/>
          </a:xfrm>
        </p:spPr>
        <p:txBody>
          <a:bodyPr>
            <a:normAutofit fontScale="90000"/>
          </a:bodyPr>
          <a:lstStyle/>
          <a:p>
            <a:r>
              <a:rPr lang="en-US" sz="3600" dirty="0"/>
              <a:t> 3</a:t>
            </a:r>
            <a:br>
              <a:rPr lang="en-US" sz="3600" dirty="0"/>
            </a:br>
            <a:r>
              <a:rPr lang="ar-IQ" sz="3600" dirty="0"/>
              <a:t>الفكر اليوناني قبل طاليس " هوميروس </a:t>
            </a:r>
            <a:r>
              <a:rPr lang="ar-IQ" sz="3600" dirty="0" err="1"/>
              <a:t>وهزيود</a:t>
            </a:r>
            <a:r>
              <a:rPr lang="ar-IQ" sz="3600" dirty="0"/>
              <a:t>" </a:t>
            </a:r>
            <a:r>
              <a:rPr lang="en-US" sz="3600" dirty="0"/>
              <a:t> </a:t>
            </a:r>
            <a:br>
              <a:rPr lang="ar-IQ" sz="3600" dirty="0"/>
            </a:br>
            <a:r>
              <a:rPr lang="ar-IQ" sz="3600" dirty="0"/>
              <a:t> أ.د. مها عيسى فتاح العبدالله</a:t>
            </a:r>
          </a:p>
        </p:txBody>
      </p:sp>
      <p:sp>
        <p:nvSpPr>
          <p:cNvPr id="3" name="Content Placeholder 2">
            <a:extLst>
              <a:ext uri="{FF2B5EF4-FFF2-40B4-BE49-F238E27FC236}">
                <a16:creationId xmlns:a16="http://schemas.microsoft.com/office/drawing/2014/main" id="{9F297D80-7421-46BC-9658-3D5B4C63F3F0}"/>
              </a:ext>
            </a:extLst>
          </p:cNvPr>
          <p:cNvSpPr>
            <a:spLocks noGrp="1"/>
          </p:cNvSpPr>
          <p:nvPr>
            <p:ph idx="1"/>
          </p:nvPr>
        </p:nvSpPr>
        <p:spPr/>
        <p:txBody>
          <a:bodyPr>
            <a:normAutofit fontScale="92500" lnSpcReduction="20000"/>
          </a:bodyPr>
          <a:lstStyle/>
          <a:p>
            <a:r>
              <a:rPr lang="ar-IQ" dirty="0"/>
              <a:t>ما يميز سؤال طاليس عمن سبقه كما يرى نيتشه هو طريقة طرحه للسؤال الذي ابتعد فيه عن السرد الخيالي الذي ميز التفكير الذي سبق ظهور التفكير الفلسفي .حيث طرح طاليس سؤاله عن أصل الوجود ما هو؟ وحاول أن يجيب على هذا السؤال إجابة علمية عقلية ، اعتمد فيها على الملاحظة أو المشاهدة والتجربة فضلا عن اعتماده على الحجج العقلية .</a:t>
            </a:r>
          </a:p>
          <a:p>
            <a:pPr algn="r"/>
            <a:r>
              <a:rPr lang="ar-IQ" dirty="0"/>
              <a:t>المراجع التي يمكن الرجوع اليها هي :</a:t>
            </a:r>
            <a:r>
              <a:rPr lang="en-US" dirty="0"/>
              <a:t> </a:t>
            </a:r>
          </a:p>
          <a:p>
            <a:pPr algn="r"/>
            <a:endParaRPr lang="en-US" dirty="0"/>
          </a:p>
          <a:p>
            <a:r>
              <a:rPr lang="en-US" dirty="0"/>
              <a:t>1-Aristotle : metaphysics </a:t>
            </a:r>
          </a:p>
          <a:p>
            <a:r>
              <a:rPr lang="en-US" dirty="0"/>
              <a:t>2- F.M  . </a:t>
            </a:r>
            <a:r>
              <a:rPr lang="en-US" dirty="0" err="1"/>
              <a:t>cornford</a:t>
            </a:r>
            <a:r>
              <a:rPr lang="en-US" dirty="0"/>
              <a:t> :From Religion to philosophy </a:t>
            </a:r>
          </a:p>
          <a:p>
            <a:r>
              <a:rPr lang="en-US" dirty="0"/>
              <a:t>3– John Burnet : Early Greek philosophy</a:t>
            </a:r>
          </a:p>
          <a:p>
            <a:r>
              <a:rPr lang="en-US" dirty="0"/>
              <a:t>– </a:t>
            </a:r>
            <a:r>
              <a:rPr lang="en-US" dirty="0" err="1"/>
              <a:t>B.A.G.Fuller</a:t>
            </a:r>
            <a:r>
              <a:rPr lang="en-US" dirty="0"/>
              <a:t> : A history of philosopy-4</a:t>
            </a:r>
          </a:p>
          <a:p>
            <a:r>
              <a:rPr lang="en-US" dirty="0"/>
              <a:t>5– </a:t>
            </a:r>
            <a:r>
              <a:rPr lang="en-US" dirty="0" err="1"/>
              <a:t>W.K.G.Guthrie</a:t>
            </a:r>
            <a:r>
              <a:rPr lang="en-US" dirty="0"/>
              <a:t> : A history of Greek philosophy</a:t>
            </a:r>
          </a:p>
          <a:p>
            <a:pPr algn="r"/>
            <a:endParaRPr lang="ar-IQ" dirty="0"/>
          </a:p>
        </p:txBody>
      </p:sp>
    </p:spTree>
    <p:extLst>
      <p:ext uri="{BB962C8B-B14F-4D97-AF65-F5344CB8AC3E}">
        <p14:creationId xmlns:p14="http://schemas.microsoft.com/office/powerpoint/2010/main" val="1512993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1F25B-ACC0-48B7-9CBE-2CFB036099CA}"/>
              </a:ext>
            </a:extLst>
          </p:cNvPr>
          <p:cNvSpPr>
            <a:spLocks noGrp="1"/>
          </p:cNvSpPr>
          <p:nvPr>
            <p:ph type="title"/>
          </p:nvPr>
        </p:nvSpPr>
        <p:spPr/>
        <p:txBody>
          <a:bodyPr>
            <a:normAutofit fontScale="90000"/>
          </a:bodyPr>
          <a:lstStyle/>
          <a:p>
            <a:r>
              <a:rPr lang="ar-IQ" dirty="0"/>
              <a:t>       </a:t>
            </a:r>
            <a:r>
              <a:rPr lang="ar-IQ" sz="3600" dirty="0"/>
              <a:t>5 </a:t>
            </a:r>
            <a:br>
              <a:rPr lang="ar-IQ" sz="3600" dirty="0"/>
            </a:br>
            <a:r>
              <a:rPr lang="ar-IQ" dirty="0"/>
              <a:t> </a:t>
            </a:r>
            <a:r>
              <a:rPr lang="ar-IQ" sz="3600" dirty="0"/>
              <a:t>الفكر اليوناني قبل طاليس " هوميروس </a:t>
            </a:r>
            <a:r>
              <a:rPr lang="ar-IQ" sz="3600" dirty="0" err="1"/>
              <a:t>وهزيود</a:t>
            </a:r>
            <a:r>
              <a:rPr lang="ar-IQ" sz="3600" dirty="0"/>
              <a:t>"  </a:t>
            </a:r>
            <a:br>
              <a:rPr lang="en-US" sz="3600" dirty="0"/>
            </a:br>
            <a:r>
              <a:rPr lang="ar-IQ" sz="3600" dirty="0"/>
              <a:t>أ.د. مها عيسى فتاح العبدالله</a:t>
            </a:r>
          </a:p>
        </p:txBody>
      </p:sp>
      <p:sp>
        <p:nvSpPr>
          <p:cNvPr id="3" name="Content Placeholder 2">
            <a:extLst>
              <a:ext uri="{FF2B5EF4-FFF2-40B4-BE49-F238E27FC236}">
                <a16:creationId xmlns:a16="http://schemas.microsoft.com/office/drawing/2014/main" id="{39120349-B678-4A7F-9C62-D19009D27F0A}"/>
              </a:ext>
            </a:extLst>
          </p:cNvPr>
          <p:cNvSpPr>
            <a:spLocks noGrp="1"/>
          </p:cNvSpPr>
          <p:nvPr>
            <p:ph idx="1"/>
          </p:nvPr>
        </p:nvSpPr>
        <p:spPr/>
        <p:txBody>
          <a:bodyPr/>
          <a:lstStyle/>
          <a:p>
            <a:pPr algn="r"/>
            <a:r>
              <a:rPr lang="ar-IQ" dirty="0"/>
              <a:t>هوميروس : الإلياذة </a:t>
            </a:r>
            <a:r>
              <a:rPr lang="ar-IQ" dirty="0" err="1"/>
              <a:t>والاوديسة</a:t>
            </a:r>
            <a:r>
              <a:rPr lang="ar-IQ" dirty="0"/>
              <a:t> 7- </a:t>
            </a:r>
            <a:r>
              <a:rPr lang="ar-IQ" dirty="0" err="1"/>
              <a:t>هزيود</a:t>
            </a:r>
            <a:r>
              <a:rPr lang="ar-IQ" dirty="0"/>
              <a:t> :</a:t>
            </a:r>
            <a:r>
              <a:rPr lang="ar-IQ" dirty="0" err="1"/>
              <a:t>الثيوجونيا</a:t>
            </a:r>
            <a:r>
              <a:rPr lang="ar-IQ" dirty="0"/>
              <a:t>  8- محمد غلاب : الفكر اليوناني أو الأدب </a:t>
            </a:r>
            <a:r>
              <a:rPr lang="ar-IQ" dirty="0" err="1"/>
              <a:t>الهيليني</a:t>
            </a:r>
            <a:r>
              <a:rPr lang="ar-IQ" dirty="0"/>
              <a:t> 9- </a:t>
            </a:r>
            <a:r>
              <a:rPr lang="ar-IQ" dirty="0" err="1"/>
              <a:t>برتراندرسل</a:t>
            </a:r>
            <a:r>
              <a:rPr lang="ar-IQ" dirty="0"/>
              <a:t> : حكمة الغرب 10- </a:t>
            </a:r>
            <a:r>
              <a:rPr lang="ar-IQ" dirty="0" err="1"/>
              <a:t>برتراندريسل</a:t>
            </a:r>
            <a:r>
              <a:rPr lang="ar-IQ" dirty="0"/>
              <a:t> :تاريخ الفلسفة الغربية ج1 11- فريدريك نيتشه: الفلسفة في العصر المأساوي الإغريقي 12- علي سامي النشار : نشأة الفكر الفلسفي عند اليونان  13- </a:t>
            </a:r>
            <a:r>
              <a:rPr lang="ar-IQ" dirty="0" err="1"/>
              <a:t>وولتر</a:t>
            </a:r>
            <a:r>
              <a:rPr lang="ar-IQ" dirty="0"/>
              <a:t> </a:t>
            </a:r>
            <a:r>
              <a:rPr lang="ar-IQ" dirty="0" err="1"/>
              <a:t>ستيس</a:t>
            </a:r>
            <a:r>
              <a:rPr lang="ar-IQ" dirty="0"/>
              <a:t> : تاريخ الفلسفة اليونانية</a:t>
            </a:r>
          </a:p>
        </p:txBody>
      </p:sp>
    </p:spTree>
    <p:extLst>
      <p:ext uri="{BB962C8B-B14F-4D97-AF65-F5344CB8AC3E}">
        <p14:creationId xmlns:p14="http://schemas.microsoft.com/office/powerpoint/2010/main" val="2400211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585</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الفكر اليوناني قبل طاليس " هوميروس وهزيود"   أ.د. مها عيسى فتاح العبدالله   2026            </vt:lpstr>
      <vt:lpstr>2                                         الفكر اليوناني قبل طاليس "هوميروس وهزيود" أ.د. مها عيسى فتاح العبدالله</vt:lpstr>
      <vt:lpstr>             3                                       الفكر اليوناني قبل طاليس " هوميروس وهزيود"   أ.د. مها عيسى فتاح العبدالله                                 </vt:lpstr>
      <vt:lpstr> 3 الفكر اليوناني قبل طاليس " هوميروس وهزيود"    أ.د. مها عيسى فتاح العبدالله</vt:lpstr>
      <vt:lpstr>       5   الفكر اليوناني قبل طاليس " هوميروس وهزيود"   أ.د. مها عيسى فتاح العبدالله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الفكر اليوناني قبل طاليس " هوميروس وهزيود"   أ.د. مها عيسى فتاح العبدالله   2026            </dc:title>
  <dc:creator>Dr.  Maha</dc:creator>
  <cp:lastModifiedBy>Dr.  Maha</cp:lastModifiedBy>
  <cp:revision>4</cp:revision>
  <dcterms:created xsi:type="dcterms:W3CDTF">2026-10-08T23:03:51Z</dcterms:created>
  <dcterms:modified xsi:type="dcterms:W3CDTF">2026-10-09T09:58:08Z</dcterms:modified>
</cp:coreProperties>
</file>